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1/22/21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4892" y="2087468"/>
            <a:ext cx="8308080" cy="175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60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How easy is my daily life?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Materials created by Aletha Stahl, CILMAR, and Renee Thomas, Purdue University.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 </a:t>
            </a:r>
          </a:p>
          <a:p>
            <a:pPr fontAlgn="base"/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The original source for this activity is unknown. We have seen this activity reproduced in several places, using Legos or beads. However, we have found several attributions to 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Gerakina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 Arlene </a:t>
            </a:r>
            <a:r>
              <a:rPr lang="en-US" sz="1200" dirty="0" err="1">
                <a:solidFill>
                  <a:schemeClr val="bg1"/>
                </a:solidFill>
                <a:latin typeface="Acumin Pro" panose="020B0504020202020204" pitchFamily="34" charset="77"/>
              </a:rPr>
              <a:t>Sgoutas</a:t>
            </a:r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 and colleagues, Metropolitan State College; Denver, CO .</a:t>
            </a:r>
          </a:p>
          <a:p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15121" y="1636315"/>
            <a:ext cx="848511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Advance Instructions to Participants</a:t>
            </a:r>
          </a:p>
          <a:p>
            <a:endParaRPr lang="en-US" sz="2000" b="1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For this workshop, we will do an activity where we accumulate things. Please have handy about 30 beads, dried beans, Legos, Skittles, peanuts, chocolate chips -- whatever you can pull into a pile. But another way is to keep a tally on paper or on your electronic device. You won’t have to share your numbers, pile, or tally marks with anyone. (Too bad -- I'd eat your peanuts and chocolate chips!)  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495455"/>
              </a:solidFill>
              <a:latin typeface="Myriad Pro" panose="020B0503030403020204" pitchFamily="34" charset="0"/>
              <a:ea typeface="Arial" charset="0"/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Race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342900" marR="405765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When I cross paths with strangers, I don’t wonder if they will blame me for spreading  disease because of my race.</a:t>
            </a:r>
          </a:p>
          <a:p>
            <a:pPr marL="342900" marR="22225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Schools in my community teach about my race and heritage in positive ways throughout the</a:t>
            </a:r>
            <a:r>
              <a:rPr lang="en-US" sz="2000" spc="-3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year.</a:t>
            </a:r>
          </a:p>
          <a:p>
            <a:pPr marL="342900" marR="10414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and/or my family members can wear a mask without remembering that people like me/us have been shot for not fully exposing our faces.</a:t>
            </a:r>
          </a:p>
          <a:p>
            <a:pPr marL="342900" marR="60071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When I use credit cards or checks in face‐to‐face transactions, I don’t wonder if someone will challenge my financial reliability because of my</a:t>
            </a:r>
            <a:r>
              <a:rPr lang="en-US" sz="2000" spc="-4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race.</a:t>
            </a:r>
          </a:p>
          <a:p>
            <a:pPr marL="342900" marR="597535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am never asked to speak for all the people of my</a:t>
            </a:r>
            <a:r>
              <a:rPr lang="en-US" sz="2000" spc="-12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racial group.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032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Gender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342900" marR="16637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2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If I have children and a successful career, few people will ask me how I managed to do either or both.</a:t>
            </a:r>
          </a:p>
          <a:p>
            <a:pPr marL="342900" marR="15367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2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can easily find role models and mentors in leadership positions who share my gender identity.</a:t>
            </a:r>
          </a:p>
          <a:p>
            <a:pPr marL="342900" marR="88265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2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do not have to think about the message my wardrobe sends about my sexual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2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availability.</a:t>
            </a:r>
          </a:p>
          <a:p>
            <a:pPr marL="342900" marR="243205" lvl="0" indent="-342900">
              <a:lnSpc>
                <a:spcPct val="100000"/>
              </a:lnSpc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2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can use public restrooms and other public facilities without stares, fear, or anxiety.</a:t>
            </a:r>
          </a:p>
          <a:p>
            <a:pPr marL="342900" marR="127635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2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My gender is always an option on forms I fill out.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6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Religion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285750" marR="313055" lvl="0" indent="-285750">
              <a:lnSpc>
                <a:spcPct val="100000"/>
              </a:lnSpc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identify with a religion. </a:t>
            </a:r>
          </a:p>
          <a:p>
            <a:pPr marL="285750" marR="313055" lvl="0" indent="-285750">
              <a:lnSpc>
                <a:spcPct val="100000"/>
              </a:lnSpc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can assume that I will not have to work on my religious holidays, if I have these.</a:t>
            </a:r>
          </a:p>
          <a:p>
            <a:pPr marL="285750" marR="313055" lvl="0" indent="-285750">
              <a:lnSpc>
                <a:spcPct val="100000"/>
              </a:lnSpc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Most government officials share my religion or my lack of religion.</a:t>
            </a:r>
          </a:p>
          <a:p>
            <a:pPr marL="285750" marR="313055" lvl="0" indent="-285750">
              <a:lnSpc>
                <a:spcPct val="100000"/>
              </a:lnSpc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Most people I’m around do not think my religious practices or my lack of religion are “weird.”</a:t>
            </a:r>
          </a:p>
          <a:p>
            <a:pPr marL="285750" marR="313055" lvl="0" indent="-285750">
              <a:lnSpc>
                <a:spcPct val="100000"/>
              </a:lnSpc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do not need to worry about the ramifications of</a:t>
            </a:r>
            <a:r>
              <a:rPr lang="en-US" sz="2000" spc="-14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disclosing my religious identity or my lack of religious identity to others.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98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Nationality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419100" indent="-342900">
              <a:lnSpc>
                <a:spcPts val="2435"/>
              </a:lnSpc>
              <a:spcBef>
                <a:spcPts val="1800"/>
              </a:spcBef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When I apply for jobs, my legal right to work in this country will probably not be</a:t>
            </a: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questioned.</a:t>
            </a:r>
          </a:p>
          <a:p>
            <a:pPr marL="419100" indent="-342900">
              <a:lnSpc>
                <a:spcPts val="2435"/>
              </a:lnSpc>
              <a:spcBef>
                <a:spcPts val="1800"/>
              </a:spcBef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People generally assume that I can communicate</a:t>
            </a:r>
            <a:r>
              <a:rPr lang="en-US" sz="2000" spc="-15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proficiently in</a:t>
            </a:r>
            <a:r>
              <a:rPr lang="en-US" sz="2000" spc="-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English.</a:t>
            </a:r>
          </a:p>
          <a:p>
            <a:pPr marL="419100" indent="-342900">
              <a:lnSpc>
                <a:spcPts val="2435"/>
              </a:lnSpc>
              <a:spcBef>
                <a:spcPts val="1800"/>
              </a:spcBef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People do not assume I am poor because of my</a:t>
            </a:r>
            <a:r>
              <a:rPr lang="en-US" sz="2000" spc="-7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nationality.</a:t>
            </a:r>
          </a:p>
          <a:p>
            <a:pPr marL="419100" indent="-342900">
              <a:lnSpc>
                <a:spcPts val="2435"/>
              </a:lnSpc>
              <a:spcBef>
                <a:spcPts val="1800"/>
              </a:spcBef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People from my country are visible and positively represented in politics, business, and the</a:t>
            </a:r>
            <a:r>
              <a:rPr lang="en-US" sz="2000" spc="-7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media.</a:t>
            </a:r>
          </a:p>
          <a:p>
            <a:pPr marL="419100" indent="-342900">
              <a:lnSpc>
                <a:spcPts val="2435"/>
              </a:lnSpc>
              <a:spcBef>
                <a:spcPts val="1800"/>
              </a:spcBef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If I ask for medical or legal help, I am reasonably sure that my citizenship status will not be a consideration.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643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Class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342900" marR="191135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am reasonably sure that I or my family will not have to skip meals because we cannot afford to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eat.</a:t>
            </a:r>
          </a:p>
          <a:p>
            <a:pPr marL="342900" marR="57785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have never been homeless or evicted from my place of living.</a:t>
            </a:r>
          </a:p>
          <a:p>
            <a:pPr marL="34290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have health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insurance.</a:t>
            </a:r>
          </a:p>
          <a:p>
            <a:pPr marL="342900" marR="116205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can afford my own vehicle and don’t have to rely on public transportation.</a:t>
            </a:r>
          </a:p>
          <a:p>
            <a:pPr marL="342900" marR="116205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0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Politicians pay attention to my class and fight for my vote.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43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Ability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342900" marR="52197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can assume that I will easily have physical access to any building.</a:t>
            </a:r>
          </a:p>
          <a:p>
            <a:pPr marL="342900" marR="158115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have never been taunted, teased, or socially ostracized due to a</a:t>
            </a:r>
            <a:r>
              <a:rPr lang="en-US" sz="2000" spc="-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 </a:t>
            </a: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disability.</a:t>
            </a:r>
          </a:p>
          <a:p>
            <a:pPr marL="342900" marR="12954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can do well in challenging situations without being told what an inspiration I must be.</a:t>
            </a:r>
          </a:p>
          <a:p>
            <a:pPr marL="342900" marR="12954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can go grocery shopping and not wonder that my underlying condition makes me more susceptible to dying if I get sick. </a:t>
            </a:r>
          </a:p>
          <a:p>
            <a:pPr marL="342900" marR="129540" lvl="0" indent="-342900">
              <a:spcBef>
                <a:spcPts val="1800"/>
              </a:spcBef>
              <a:buSzPts val="1800"/>
              <a:tabLst>
                <a:tab pos="302260" algn="l"/>
              </a:tabLst>
            </a:pPr>
            <a:r>
              <a:rPr lang="en-US" sz="2000" spc="-15" dirty="0">
                <a:solidFill>
                  <a:srgbClr val="495455"/>
                </a:solidFill>
                <a:latin typeface="Acumin Pro" panose="020B0504020202020204" pitchFamily="34" charset="77"/>
                <a:ea typeface="Calibri" panose="020F0502020204030204" pitchFamily="34" charset="0"/>
              </a:rPr>
              <a:t>I am reasonably certain that others do not think that my intelligence is lacking just because of my disability.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3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37" y="1113455"/>
            <a:ext cx="10515600" cy="5064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495455"/>
                </a:solidFill>
                <a:latin typeface="Acumin Pro" panose="020B0504020202020204" pitchFamily="34" charset="77"/>
                <a:ea typeface="Arial" charset="0"/>
                <a:cs typeface="Arial" charset="0"/>
              </a:rPr>
              <a:t>Debrief</a:t>
            </a:r>
            <a:endParaRPr lang="en-US" sz="2000" dirty="0">
              <a:solidFill>
                <a:srgbClr val="495455"/>
              </a:solidFill>
              <a:latin typeface="Acumin Pro" panose="020B0504020202020204" pitchFamily="34" charset="77"/>
            </a:endParaRPr>
          </a:p>
          <a:p>
            <a:pPr marL="514350" lvl="0" indent="-514350">
              <a:spcBef>
                <a:spcPts val="1200"/>
              </a:spcBef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How did you feel doing this activity? </a:t>
            </a:r>
          </a:p>
          <a:p>
            <a:pPr marL="514350" lvl="0" indent="-514350">
              <a:spcBef>
                <a:spcPts val="1200"/>
              </a:spcBef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What did you learn about yourself?</a:t>
            </a:r>
          </a:p>
          <a:p>
            <a:pPr marL="514350" lvl="0" indent="-514350">
              <a:spcBef>
                <a:spcPts val="1200"/>
              </a:spcBef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How did it feel to focus on what makes daily life easy rather than hard?</a:t>
            </a:r>
          </a:p>
          <a:p>
            <a:pPr marL="514350" indent="-514350">
              <a:spcBef>
                <a:spcPts val="1200"/>
              </a:spcBef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What other categories could be added to this activity?</a:t>
            </a:r>
          </a:p>
          <a:p>
            <a:pPr marL="514350" lvl="0" indent="-514350">
              <a:spcBef>
                <a:spcPts val="1200"/>
              </a:spcBef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How would it have felt if the activity were called “Privilege?”</a:t>
            </a:r>
          </a:p>
          <a:p>
            <a:pPr marL="514350" lvl="0" indent="-514350">
              <a:spcBef>
                <a:spcPts val="1200"/>
              </a:spcBef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What is privilege, and how can we work with it?</a:t>
            </a:r>
          </a:p>
          <a:p>
            <a:pPr marL="514350" lvl="0" indent="-514350">
              <a:spcBef>
                <a:spcPts val="1200"/>
              </a:spcBef>
            </a:pPr>
            <a:r>
              <a:rPr lang="en-US" sz="2000" dirty="0">
                <a:solidFill>
                  <a:srgbClr val="495455"/>
                </a:solidFill>
                <a:latin typeface="Acumin Pro" panose="020B0504020202020204" pitchFamily="34" charset="77"/>
              </a:rPr>
              <a:t>How can you apply what you learned to your daily life?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5" name="Rectangle 4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</a:pPr>
              <a:r>
                <a:rPr lang="en-US" sz="2800" cap="all" dirty="0">
                  <a:solidFill>
                    <a:srgbClr val="FFFFFF"/>
                  </a:solidFill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How Easy is my daily life?</a:t>
              </a:r>
              <a:endParaRPr lang="en-US" sz="2800" cap="all" dirty="0"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CBA13803-327C-1340-8EBA-FB832F44F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3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821</Words>
  <Application>Microsoft Macintosh PowerPoint</Application>
  <PresentationFormat>Widescreen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Acumin Pro</vt:lpstr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Macdonald, Lindsey M</cp:lastModifiedBy>
  <cp:revision>16</cp:revision>
  <dcterms:created xsi:type="dcterms:W3CDTF">2018-08-27T14:09:00Z</dcterms:created>
  <dcterms:modified xsi:type="dcterms:W3CDTF">2021-01-22T17:08:43Z</dcterms:modified>
</cp:coreProperties>
</file>